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4"/>
  </p:sldMasterIdLst>
  <p:notesMasterIdLst>
    <p:notesMasterId r:id="rId20"/>
  </p:notesMasterIdLst>
  <p:sldIdLst>
    <p:sldId id="256" r:id="rId5"/>
    <p:sldId id="265" r:id="rId6"/>
    <p:sldId id="266" r:id="rId7"/>
    <p:sldId id="257" r:id="rId8"/>
    <p:sldId id="261" r:id="rId9"/>
    <p:sldId id="262" r:id="rId10"/>
    <p:sldId id="258" r:id="rId11"/>
    <p:sldId id="264" r:id="rId12"/>
    <p:sldId id="259" r:id="rId13"/>
    <p:sldId id="270" r:id="rId14"/>
    <p:sldId id="267" r:id="rId15"/>
    <p:sldId id="260" r:id="rId16"/>
    <p:sldId id="263" r:id="rId17"/>
    <p:sldId id="271" r:id="rId18"/>
    <p:sldId id="268" r:id="rId19"/>
  </p:sldIdLst>
  <p:sldSz cx="9144000" cy="6858000" type="screen4x3"/>
  <p:notesSz cx="7077075" cy="9004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C25B-47AA-415B-A716-C1218AF7531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12888" y="1125538"/>
            <a:ext cx="4051300" cy="3038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333875"/>
            <a:ext cx="5661025" cy="3544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345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5345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C8D36-3EB3-47A2-A2CD-C84E3562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4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32025-34C3-4256-965A-252B6AA9599C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674688"/>
            <a:ext cx="4500563" cy="337502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057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209" y="3429001"/>
            <a:ext cx="8309582" cy="1789552"/>
          </a:xfrm>
        </p:spPr>
        <p:txBody>
          <a:bodyPr anchor="b">
            <a:noAutofit/>
          </a:bodyPr>
          <a:lstStyle>
            <a:lvl1pPr algn="r">
              <a:lnSpc>
                <a:spcPts val="3400"/>
              </a:lnSpc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8809" y="5218552"/>
            <a:ext cx="6937982" cy="1639447"/>
          </a:xfrm>
        </p:spPr>
        <p:txBody>
          <a:bodyPr anchor="t">
            <a:normAutofit/>
          </a:bodyPr>
          <a:lstStyle>
            <a:lvl1pPr marL="0" indent="0" algn="r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5" name="Picture 4" descr="new_backgrounds_7g.jpg"/>
          <p:cNvPicPr>
            <a:picLocks noChangeAspect="1"/>
          </p:cNvPicPr>
          <p:nvPr/>
        </p:nvPicPr>
        <p:blipFill>
          <a:blip r:embed="rId2"/>
          <a:srcRect b="12621"/>
          <a:stretch>
            <a:fillRect/>
          </a:stretch>
        </p:blipFill>
        <p:spPr>
          <a:xfrm>
            <a:off x="0" y="0"/>
            <a:ext cx="9144000" cy="342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 rot="5400000">
            <a:off x="-178509" y="6290106"/>
            <a:ext cx="879094" cy="256695"/>
            <a:chOff x="3260468" y="5276893"/>
            <a:chExt cx="879094" cy="256695"/>
          </a:xfrm>
        </p:grpSpPr>
        <p:sp>
          <p:nvSpPr>
            <p:cNvPr id="8" name="Rectangle 7"/>
            <p:cNvSpPr/>
            <p:nvPr userDrawn="1"/>
          </p:nvSpPr>
          <p:spPr>
            <a:xfrm>
              <a:off x="3260468" y="5276893"/>
              <a:ext cx="879094" cy="256695"/>
            </a:xfrm>
            <a:prstGeom prst="rect">
              <a:avLst/>
            </a:prstGeom>
            <a:solidFill>
              <a:srgbClr val="004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09238" y="5276893"/>
              <a:ext cx="130324" cy="256695"/>
            </a:xfrm>
            <a:prstGeom prst="rect">
              <a:avLst/>
            </a:prstGeom>
            <a:solidFill>
              <a:srgbClr val="6CAED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260468" y="5276893"/>
              <a:ext cx="879094" cy="256695"/>
            </a:xfrm>
            <a:prstGeom prst="rect">
              <a:avLst/>
            </a:prstGeom>
            <a:solidFill>
              <a:srgbClr val="004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009238" y="5276893"/>
              <a:ext cx="130324" cy="256695"/>
            </a:xfrm>
            <a:prstGeom prst="rect">
              <a:avLst/>
            </a:prstGeom>
            <a:solidFill>
              <a:srgbClr val="6CAED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441750" y="3396163"/>
            <a:ext cx="3419226" cy="365125"/>
          </a:xfrm>
        </p:spPr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308001" y="5688415"/>
            <a:ext cx="1165276" cy="365125"/>
          </a:xfrm>
        </p:spPr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dc_logo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65167" y="631254"/>
            <a:ext cx="1069848" cy="356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7_titl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73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91843"/>
            <a:ext cx="7772400" cy="1696434"/>
          </a:xfrm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72936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_background_vert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76650" cy="6858000"/>
          </a:xfrm>
          <a:prstGeom prst="rect">
            <a:avLst/>
          </a:prstGeom>
        </p:spPr>
      </p:pic>
      <p:pic>
        <p:nvPicPr>
          <p:cNvPr id="9" name="Picture 8" descr="IDC_logo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88" y="6329820"/>
            <a:ext cx="1340012" cy="432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31" y="901521"/>
            <a:ext cx="3008313" cy="2588654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227" y="901521"/>
            <a:ext cx="5111750" cy="42917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22316" y="6479551"/>
            <a:ext cx="4434626" cy="365125"/>
          </a:xfrm>
        </p:spPr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_background_vert_tit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791" y="0"/>
            <a:ext cx="54673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696" y="541711"/>
            <a:ext cx="4359499" cy="4983325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09" y="541712"/>
            <a:ext cx="3260686" cy="558445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4790" y="6479551"/>
            <a:ext cx="4580115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64906" y="6498004"/>
            <a:ext cx="879094" cy="256695"/>
          </a:xfrm>
          <a:prstGeom prst="rect">
            <a:avLst/>
          </a:prstGeom>
          <a:solidFill>
            <a:srgbClr val="004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64906" y="6498004"/>
            <a:ext cx="879094" cy="256695"/>
          </a:xfrm>
          <a:prstGeom prst="rect">
            <a:avLst/>
          </a:prstGeom>
          <a:solidFill>
            <a:srgbClr val="004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13676" y="6498004"/>
            <a:ext cx="130324" cy="256695"/>
          </a:xfrm>
          <a:prstGeom prst="rect">
            <a:avLst/>
          </a:prstGeom>
          <a:solidFill>
            <a:srgbClr val="6CA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013676" y="6498004"/>
            <a:ext cx="130324" cy="256695"/>
          </a:xfrm>
          <a:prstGeom prst="rect">
            <a:avLst/>
          </a:prstGeom>
          <a:solidFill>
            <a:srgbClr val="6CA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4687" y="6479551"/>
            <a:ext cx="4434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0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IDC_log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6473" y="6347018"/>
            <a:ext cx="1347611" cy="4439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SzPct val="74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industryinsights.com/HII/PR/PRtermsofuse.j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deanneprimozickasim" TargetMode="External"/><Relationship Id="rId2" Type="http://schemas.openxmlformats.org/officeDocument/2006/relationships/hyperlink" Target="mailto:dkasim@idc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idc-community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Payers in a Post-ACA Environment</a:t>
            </a:r>
            <a:br>
              <a:rPr lang="en-US" dirty="0" smtClean="0"/>
            </a:br>
            <a:r>
              <a:rPr lang="en-US" dirty="0" smtClean="0"/>
              <a:t>What Are They Looking To Buy and How?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Deanne Primozic Kasim</a:t>
            </a:r>
          </a:p>
          <a:p>
            <a:r>
              <a:rPr lang="en-US" dirty="0" smtClean="0"/>
              <a:t>Presented to HealthTechNet’s Innovators Forum</a:t>
            </a:r>
          </a:p>
          <a:p>
            <a:r>
              <a:rPr lang="en-US" dirty="0" smtClean="0"/>
              <a:t>April 24, 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Shift from Reacting to Cyberattacks to Predicting Them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490472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b="1" i="1" dirty="0" smtClean="0">
                <a:solidFill>
                  <a:srgbClr val="FF0000"/>
                </a:solidFill>
              </a:rPr>
              <a:t>When thinking about cyberthreat spending strategies, how has your organization's spending been allocated to these capabilities in the </a:t>
            </a:r>
            <a:r>
              <a:rPr lang="en-US" sz="1500" b="1" i="1" u="sng" dirty="0" smtClean="0">
                <a:solidFill>
                  <a:srgbClr val="FF0000"/>
                </a:solidFill>
              </a:rPr>
              <a:t>past</a:t>
            </a:r>
            <a:r>
              <a:rPr lang="en-US" sz="1500" b="1" i="1" dirty="0" smtClean="0">
                <a:solidFill>
                  <a:srgbClr val="FF0000"/>
                </a:solidFill>
              </a:rPr>
              <a:t> and in the </a:t>
            </a:r>
            <a:r>
              <a:rPr lang="en-US" sz="1500" b="1" i="1" u="sng" dirty="0" smtClean="0">
                <a:solidFill>
                  <a:srgbClr val="FF0000"/>
                </a:solidFill>
              </a:rPr>
              <a:t>future</a:t>
            </a:r>
            <a:r>
              <a:rPr lang="en-US" sz="1500" b="1" i="1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14600"/>
            <a:ext cx="44862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5867400"/>
            <a:ext cx="4604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N = 94</a:t>
            </a:r>
            <a:br>
              <a:rPr lang="en-US" sz="1000" b="1" dirty="0" smtClean="0"/>
            </a:br>
            <a:r>
              <a:rPr lang="en-US" sz="1000" b="1" dirty="0" smtClean="0"/>
              <a:t>Source: </a:t>
            </a:r>
            <a:r>
              <a:rPr lang="en-US" sz="1000" dirty="0" smtClean="0"/>
              <a:t>Source: IDC Insights Cross Industry Cyber Threat Survey, May 2014 </a:t>
            </a:r>
            <a:endParaRPr lang="en-US" sz="1000" b="1" dirty="0"/>
          </a:p>
        </p:txBody>
      </p:sp>
      <p:sp>
        <p:nvSpPr>
          <p:cNvPr id="8" name="Rectangle 7"/>
          <p:cNvSpPr/>
          <p:nvPr/>
        </p:nvSpPr>
        <p:spPr>
          <a:xfrm>
            <a:off x="5410200" y="2438400"/>
            <a:ext cx="3429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/>
              <a:t>While healthcare organizations still need to have react and defend capabilities, new cyberweapons require that healthcare organizations are able to predict and prevent cyberattacks. </a:t>
            </a:r>
          </a:p>
          <a:p>
            <a:pPr marL="225425" indent="-225425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/>
              <a:t>Healthcare organizations will need to invest in threat intelligence reporting, which combines reports from security vendors and the organization's own network logs. </a:t>
            </a:r>
          </a:p>
          <a:p>
            <a:pPr marL="225425" indent="-225425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/>
              <a:t>Predictive analytics can then be applied against these external and internal data feeds to help identify behaviors that suggest that systems are being compromised and under attack.</a:t>
            </a:r>
          </a:p>
        </p:txBody>
      </p:sp>
    </p:spTree>
    <p:extLst>
      <p:ext uri="{BB962C8B-B14F-4D97-AF65-F5344CB8AC3E}">
        <p14:creationId xmlns:p14="http://schemas.microsoft.com/office/powerpoint/2010/main" val="15315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Topics, Companies Payers Are Asking Me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Anything related to consumer engagement, decision support on an enterprise level (e.g., mining all sorts of data to get bigger picture)</a:t>
            </a:r>
          </a:p>
          <a:p>
            <a:pPr lvl="1"/>
            <a:r>
              <a:rPr lang="en-US" sz="2000" dirty="0" smtClean="0"/>
              <a:t>Social media and communication management</a:t>
            </a:r>
          </a:p>
          <a:p>
            <a:r>
              <a:rPr lang="en-US" sz="2400" dirty="0" smtClean="0"/>
              <a:t>Predictive analytics – the next generation</a:t>
            </a:r>
          </a:p>
          <a:p>
            <a:r>
              <a:rPr lang="en-US" sz="2400" dirty="0" smtClean="0"/>
              <a:t>A better authorization tool (support VBR)</a:t>
            </a:r>
          </a:p>
          <a:p>
            <a:r>
              <a:rPr lang="en-US" sz="2400" dirty="0" smtClean="0"/>
              <a:t>Private exchange applications (lots of partnership opportunities here)</a:t>
            </a:r>
          </a:p>
          <a:p>
            <a:r>
              <a:rPr lang="en-US" sz="2400" i="1" dirty="0" smtClean="0">
                <a:solidFill>
                  <a:schemeClr val="accent1"/>
                </a:solidFill>
              </a:rPr>
              <a:t>What is Oscar Health Plan doing next</a:t>
            </a:r>
            <a:r>
              <a:rPr lang="en-US" sz="2400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en-US" sz="2400" dirty="0" smtClean="0"/>
              <a:t>Systems, applications to support voluntary benefits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3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AHIP’s Innovation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Goal is to partner AHIP member plans with sponsors and entrepreneurial companies</a:t>
            </a:r>
          </a:p>
          <a:p>
            <a:r>
              <a:rPr lang="en-US" dirty="0" smtClean="0"/>
              <a:t>Charter sponsors: GE </a:t>
            </a:r>
            <a:r>
              <a:rPr lang="en-US" dirty="0"/>
              <a:t>Healthcare, health IT vendor Emdeon, consulting firm Accenture, biopharmaceutical company Amgen </a:t>
            </a:r>
            <a:endParaRPr lang="en-US" dirty="0" smtClean="0"/>
          </a:p>
          <a:p>
            <a:r>
              <a:rPr lang="en-US" dirty="0" smtClean="0"/>
              <a:t>Location in Chicago: state-of-the-art </a:t>
            </a:r>
            <a:r>
              <a:rPr lang="en-US" dirty="0"/>
              <a:t>digital media studio, technology enabled resources, secure servers, ﬁber connectivity, satellite capabilities for video-collaboration and plenty of working </a:t>
            </a:r>
            <a:r>
              <a:rPr lang="en-US" dirty="0" smtClean="0"/>
              <a:t>space</a:t>
            </a:r>
          </a:p>
          <a:p>
            <a:r>
              <a:rPr lang="en-US" b="1" dirty="0">
                <a:solidFill>
                  <a:schemeClr val="accent1"/>
                </a:solidFill>
              </a:rPr>
              <a:t>http://www.ahip.org/innovationlab/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Innovation Centers, Sources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HealthTechNet.net</a:t>
            </a:r>
          </a:p>
          <a:p>
            <a:r>
              <a:rPr lang="en-US" dirty="0" smtClean="0"/>
              <a:t>Baystate's</a:t>
            </a:r>
            <a:r>
              <a:rPr lang="en-US" dirty="0"/>
              <a:t> innovation hub, </a:t>
            </a:r>
            <a:r>
              <a:rPr lang="en-US" dirty="0" smtClean="0"/>
              <a:t>TechSpring</a:t>
            </a:r>
          </a:p>
          <a:p>
            <a:r>
              <a:rPr lang="en-US" dirty="0" smtClean="0"/>
              <a:t>TallWave.com</a:t>
            </a:r>
          </a:p>
          <a:p>
            <a:r>
              <a:rPr lang="en-US" dirty="0"/>
              <a:t>1776 </a:t>
            </a:r>
            <a:r>
              <a:rPr lang="en-US" dirty="0" smtClean="0"/>
              <a:t>(1776.vc)</a:t>
            </a:r>
          </a:p>
          <a:p>
            <a:r>
              <a:rPr lang="en-US" dirty="0" smtClean="0"/>
              <a:t>The Iron Yard (theironyard.com)</a:t>
            </a:r>
          </a:p>
          <a:p>
            <a:r>
              <a:rPr lang="en-US" dirty="0" smtClean="0"/>
              <a:t>Rock Health (rockhealth.com)</a:t>
            </a:r>
          </a:p>
          <a:p>
            <a:r>
              <a:rPr lang="en-US" dirty="0" smtClean="0"/>
              <a:t>Relevant Health (launching in MoCo in 9/2015)</a:t>
            </a:r>
          </a:p>
          <a:p>
            <a:r>
              <a:rPr lang="en-US" dirty="0" smtClean="0"/>
              <a:t>U of MD’s Dingman</a:t>
            </a:r>
            <a:r>
              <a:rPr lang="en-US" dirty="0"/>
              <a:t> Center </a:t>
            </a:r>
            <a:r>
              <a:rPr lang="en-US" sz="1800" dirty="0" smtClean="0"/>
              <a:t>(Yes I am a Terp!)</a:t>
            </a:r>
          </a:p>
          <a:p>
            <a:pPr lvl="1"/>
            <a:r>
              <a:rPr lang="en-US" sz="1600" dirty="0" smtClean="0"/>
              <a:t>(http</a:t>
            </a:r>
            <a:r>
              <a:rPr lang="en-US" sz="1600" dirty="0"/>
              <a:t>://</a:t>
            </a:r>
            <a:r>
              <a:rPr lang="en-US" sz="1600" dirty="0" smtClean="0"/>
              <a:t>www.rhsmith.umd.edu/centers-excellence/dingman-center-entrepreneurship/about-us)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04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5296"/>
                </a:solidFill>
              </a:rPr>
              <a:t>Terms of Use Policy</a:t>
            </a:r>
            <a:endParaRPr lang="en-US" sz="2800" b="0" dirty="0" smtClean="0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33400" y="1371600"/>
            <a:ext cx="8153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000000"/>
                </a:solidFill>
              </a:rPr>
              <a:t>Except as otherwise noted, the information enclosed is the intellectual property of Health Industry Insights, an IDC company. Copyright </a:t>
            </a:r>
            <a:r>
              <a:rPr lang="en-US" sz="2000" b="0" dirty="0" smtClean="0">
                <a:solidFill>
                  <a:srgbClr val="000000"/>
                </a:solidFill>
              </a:rPr>
              <a:t>2014 </a:t>
            </a:r>
            <a:r>
              <a:rPr lang="en-US" sz="2000" b="0" dirty="0">
                <a:solidFill>
                  <a:srgbClr val="000000"/>
                </a:solidFill>
              </a:rPr>
              <a:t>-  Reproduction is forbidden unless authorized. All rights reserved.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000000"/>
                </a:solidFill>
              </a:rPr>
              <a:t>Please refer to Health Industry Insights’ Terms of Use policy at </a:t>
            </a:r>
            <a:r>
              <a:rPr lang="en-US" sz="2000" b="0" dirty="0">
                <a:solidFill>
                  <a:srgbClr val="810040"/>
                </a:solidFill>
                <a:hlinkClick r:id="rId3"/>
              </a:rPr>
              <a:t>http://</a:t>
            </a:r>
            <a:r>
              <a:rPr lang="en-US" sz="2000" b="0" dirty="0" smtClean="0">
                <a:solidFill>
                  <a:srgbClr val="810040"/>
                </a:solidFill>
                <a:hlinkClick r:id="rId3"/>
              </a:rPr>
              <a:t>www.idc.com/HII/PR/PRtermsofuse.jsp</a:t>
            </a:r>
            <a:r>
              <a:rPr lang="en-US" sz="2000" b="0" dirty="0" smtClean="0">
                <a:solidFill>
                  <a:srgbClr val="810040"/>
                </a:solidFill>
              </a:rPr>
              <a:t>  </a:t>
            </a:r>
            <a:r>
              <a:rPr lang="en-US" sz="2000" b="0" dirty="0">
                <a:solidFill>
                  <a:srgbClr val="000000"/>
                </a:solidFill>
              </a:rPr>
              <a:t>for more information about our terms and conditions.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000000"/>
                </a:solidFill>
              </a:rPr>
              <a:t>If you have any questions regarding permissions and restrictions regarding our brand and content, please contact Sandi Collins at </a:t>
            </a:r>
            <a:r>
              <a:rPr lang="en-US" sz="2000" b="0" dirty="0" smtClean="0">
                <a:solidFill>
                  <a:srgbClr val="000000"/>
                </a:solidFill>
              </a:rPr>
              <a:t/>
            </a:r>
            <a:br>
              <a:rPr lang="en-US" sz="2000" b="0" dirty="0" smtClean="0">
                <a:solidFill>
                  <a:srgbClr val="000000"/>
                </a:solidFill>
              </a:rPr>
            </a:br>
            <a:r>
              <a:rPr lang="en-US" sz="2000" b="0" dirty="0" smtClean="0">
                <a:solidFill>
                  <a:srgbClr val="000000"/>
                </a:solidFill>
              </a:rPr>
              <a:t>508-988-6746</a:t>
            </a:r>
            <a:r>
              <a:rPr lang="en-US" sz="2000" b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050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Contact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819400"/>
          </a:xfrm>
        </p:spPr>
        <p:txBody>
          <a:bodyPr/>
          <a:lstStyle/>
          <a:p>
            <a:r>
              <a:rPr lang="en-US" dirty="0" smtClean="0"/>
              <a:t>Deanne Primozic Kasim</a:t>
            </a:r>
          </a:p>
          <a:p>
            <a:pPr lvl="1"/>
            <a:r>
              <a:rPr lang="en-US" dirty="0" smtClean="0"/>
              <a:t>Research Director, Payer Health IT</a:t>
            </a:r>
          </a:p>
          <a:p>
            <a:pPr lvl="1"/>
            <a:r>
              <a:rPr lang="en-US" dirty="0" smtClean="0"/>
              <a:t>IDC Health Insights</a:t>
            </a:r>
          </a:p>
          <a:p>
            <a:pPr lvl="1"/>
            <a:r>
              <a:rPr lang="en-US" dirty="0" smtClean="0"/>
              <a:t>@DKASIM / </a:t>
            </a:r>
            <a:r>
              <a:rPr lang="en-US" dirty="0" smtClean="0">
                <a:hlinkClick r:id="rId2"/>
              </a:rPr>
              <a:t>dkasim@idc.com</a:t>
            </a:r>
            <a:r>
              <a:rPr lang="en-US" dirty="0" smtClean="0"/>
              <a:t> / Phone: 508-665-7489</a:t>
            </a:r>
          </a:p>
          <a:p>
            <a:pPr lvl="1"/>
            <a:r>
              <a:rPr lang="en-US" dirty="0"/>
              <a:t>Linked In: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www.linkedin.com/in/deanneprimozickasim</a:t>
            </a:r>
            <a:endParaRPr lang="en-US" sz="2000" dirty="0" smtClean="0"/>
          </a:p>
          <a:p>
            <a:pPr lvl="1"/>
            <a:r>
              <a:rPr lang="en-US" sz="2000" dirty="0"/>
              <a:t>IDC Community Page: </a:t>
            </a:r>
            <a:r>
              <a:rPr lang="en-US" sz="2000" dirty="0">
                <a:hlinkClick r:id="rId4"/>
              </a:rPr>
              <a:t>https://idc-community.com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86" y="384786"/>
            <a:ext cx="17526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5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ACA = Epic Payer Business Model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 as end buyers</a:t>
            </a:r>
          </a:p>
          <a:p>
            <a:r>
              <a:rPr lang="en-US" dirty="0" smtClean="0"/>
              <a:t>Public Health Insurance Exchange (HIX) – trials and tribulations</a:t>
            </a:r>
          </a:p>
          <a:p>
            <a:r>
              <a:rPr lang="en-US" dirty="0" smtClean="0"/>
              <a:t>Private Health Insurance Exchange (HIX) – more flavors and models  - room for growth</a:t>
            </a:r>
          </a:p>
          <a:p>
            <a:r>
              <a:rPr lang="en-US" dirty="0" smtClean="0"/>
              <a:t>Medical Loss Ratio (MLR) requirements </a:t>
            </a:r>
          </a:p>
          <a:p>
            <a:pPr lvl="1"/>
            <a:r>
              <a:rPr lang="en-US" dirty="0" smtClean="0"/>
              <a:t>More focus on ROI of purchases</a:t>
            </a:r>
          </a:p>
          <a:p>
            <a:r>
              <a:rPr lang="en-US" dirty="0" smtClean="0"/>
              <a:t>Growth of Medicaid, Dual Eligibles</a:t>
            </a:r>
          </a:p>
          <a:p>
            <a:r>
              <a:rPr lang="en-US" dirty="0" smtClean="0"/>
              <a:t>Value-based Reimbursement (VBR)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1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Payers Buy?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models of buying IT are changing</a:t>
            </a:r>
          </a:p>
          <a:p>
            <a:pPr lvl="1"/>
            <a:r>
              <a:rPr lang="en-US" dirty="0" smtClean="0"/>
              <a:t>Larger plans have dedicated IT innovation centers and/or IT lines of business (e.g., Aetna’s Healthagen, UHC’s Optum) to sell solutions to other payers</a:t>
            </a:r>
          </a:p>
          <a:p>
            <a:pPr lvl="1"/>
            <a:r>
              <a:rPr lang="en-US" dirty="0" smtClean="0"/>
              <a:t>Even smaller plans have business models focused on buying and customizing IT solutions to sell to others</a:t>
            </a:r>
          </a:p>
          <a:p>
            <a:r>
              <a:rPr lang="en-US" dirty="0" smtClean="0"/>
              <a:t>For payers offering government-sponsored benefits (FEHBP, Medicaid, etc.), there is a defined RFP process</a:t>
            </a:r>
          </a:p>
          <a:p>
            <a:pPr lvl="1"/>
            <a:r>
              <a:rPr lang="en-US" dirty="0" smtClean="0"/>
              <a:t>Suppliers MUST meet criteria AND prove ROI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9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Crafting a Payer IT 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your idea proven – actually in beta version? Is it scalable to more than one type of organization?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It’s NOT about features &amp; functionality – it’s about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IMPACT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Addressing pain points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Cost effectiveness/ROI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Future roadmap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39346"/>
            <a:ext cx="2096262" cy="22425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Company?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73628"/>
            <a:ext cx="8077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Founders are passionate, dedicated, and have integrity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Founders have relevant domain experience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Founders can work well together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i="1" dirty="0" smtClean="0">
                <a:solidFill>
                  <a:schemeClr val="accent1"/>
                </a:solidFill>
              </a:rPr>
              <a:t>Don’t </a:t>
            </a:r>
            <a:r>
              <a:rPr lang="en-US" sz="2400" b="1" i="1" dirty="0">
                <a:solidFill>
                  <a:schemeClr val="accent1"/>
                </a:solidFill>
              </a:rPr>
              <a:t>say you have no </a:t>
            </a:r>
            <a:r>
              <a:rPr lang="en-US" sz="2400" b="1" i="1" dirty="0" smtClean="0">
                <a:solidFill>
                  <a:schemeClr val="accent1"/>
                </a:solidFill>
              </a:rPr>
              <a:t>competition or no real competitors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 smtClean="0">
                <a:latin typeface="Arial" panose="020B0604020202020204" pitchFamily="34" charset="0"/>
              </a:rPr>
              <a:t>Demonstrate early adoption – customer references where possible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 smtClean="0">
                <a:latin typeface="Arial" panose="020B0604020202020204" pitchFamily="34" charset="0"/>
              </a:rPr>
              <a:t>Beware of “sexy and glittery” apps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85292"/>
            <a:ext cx="2362200" cy="189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Product?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85104" y="1327969"/>
            <a:ext cx="79248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 interface or product look and feel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 smtClean="0"/>
              <a:t>Features</a:t>
            </a:r>
            <a:r>
              <a:rPr lang="en-US" sz="2400" dirty="0"/>
              <a:t>, workflows and </a:t>
            </a:r>
            <a:r>
              <a:rPr lang="en-US" sz="2400" dirty="0" smtClean="0"/>
              <a:t>usability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/>
              <a:t>Does this address my pain points?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intellectual property and technology underlying your product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Interoperability -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efficient data extractability</a:t>
            </a:r>
            <a:endParaRPr kumimoji="0" lang="en-US" altLang="en-US" sz="2400" b="1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Scalability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i="1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27570"/>
            <a:ext cx="3200400" cy="21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8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Payer “Pain Points”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Clinical and financial analytics </a:t>
            </a:r>
            <a:r>
              <a:rPr lang="en-US" dirty="0" smtClean="0"/>
              <a:t>in a secure, SaaS /cloud environment; highly scalable; access to and analysis of structured and unstructured clinical data</a:t>
            </a:r>
          </a:p>
          <a:p>
            <a:pPr lvl="1"/>
            <a:r>
              <a:rPr lang="en-US" dirty="0" smtClean="0"/>
              <a:t>High degree of user customization - data fields, report levels, user ID access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Consumer navigation and engagement tools </a:t>
            </a:r>
            <a:r>
              <a:rPr lang="en-US" dirty="0" smtClean="0"/>
              <a:t>providing real-time, meaningful decision support capabilities in public or private HIX environment </a:t>
            </a:r>
          </a:p>
          <a:p>
            <a:pPr lvl="1"/>
            <a:r>
              <a:rPr lang="en-US" b="1" i="1" dirty="0" smtClean="0">
                <a:solidFill>
                  <a:schemeClr val="accent1"/>
                </a:solidFill>
              </a:rPr>
              <a:t>Support consumer healthcare decisions AFTER enrollment via retail-like mobile apps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Meaningful price transparency tools</a:t>
            </a:r>
            <a:r>
              <a:rPr lang="en-US" dirty="0" smtClean="0"/>
              <a:t> to educate consumers on price and value while supporting care decisions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1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“Payer Pain Points”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Meaningful quality and cost reports </a:t>
            </a:r>
            <a:r>
              <a:rPr lang="en-US" dirty="0"/>
              <a:t>to providers that are pushed out (versus logon to yet another payer portal) </a:t>
            </a:r>
            <a:r>
              <a:rPr lang="en-US" dirty="0" smtClean="0"/>
              <a:t>- timely</a:t>
            </a:r>
            <a:r>
              <a:rPr lang="en-US" dirty="0"/>
              <a:t>, actionable information </a:t>
            </a:r>
            <a:r>
              <a:rPr lang="en-US" dirty="0" smtClean="0"/>
              <a:t>driving improvements </a:t>
            </a:r>
            <a:r>
              <a:rPr lang="en-US" dirty="0"/>
              <a:t>over </a:t>
            </a:r>
            <a:r>
              <a:rPr lang="en-US" dirty="0" smtClean="0"/>
              <a:t>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Customer </a:t>
            </a:r>
            <a:r>
              <a:rPr lang="en-US" b="1" dirty="0"/>
              <a:t>service</a:t>
            </a:r>
            <a:r>
              <a:rPr lang="en-US" dirty="0"/>
              <a:t>: </a:t>
            </a:r>
            <a:r>
              <a:rPr lang="en-US" dirty="0" smtClean="0"/>
              <a:t>Oscar Health Plan - first </a:t>
            </a:r>
            <a:r>
              <a:rPr lang="en-US" dirty="0"/>
              <a:t>new commercial health insurer in more than a decade — </a:t>
            </a:r>
            <a:r>
              <a:rPr lang="en-US" b="1" dirty="0" smtClean="0"/>
              <a:t>significantly raising the bar </a:t>
            </a:r>
            <a:r>
              <a:rPr lang="en-US" dirty="0" smtClean="0"/>
              <a:t>through combination of IT, processes, and vertical integration (</a:t>
            </a:r>
            <a:r>
              <a:rPr lang="en-US" b="1" i="1" dirty="0" smtClean="0"/>
              <a:t>they own the insurance and IT platforms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CMS at HIMSS15</a:t>
            </a:r>
            <a:r>
              <a:rPr lang="en-US" dirty="0" smtClean="0"/>
              <a:t>: Andy Slavitt </a:t>
            </a:r>
            <a:r>
              <a:rPr lang="en-US" dirty="0"/>
              <a:t>called for a "</a:t>
            </a:r>
            <a:r>
              <a:rPr lang="en-US" b="1" dirty="0"/>
              <a:t>more modern infrastructure</a:t>
            </a:r>
            <a:r>
              <a:rPr lang="en-US" dirty="0"/>
              <a:t>;" one that's less flashy ("</a:t>
            </a:r>
            <a:r>
              <a:rPr lang="en-US" i="1" dirty="0"/>
              <a:t>I think we could do with a little less innovation on shareable and wearables</a:t>
            </a:r>
            <a:r>
              <a:rPr lang="en-US" dirty="0"/>
              <a:t>") </a:t>
            </a:r>
            <a:r>
              <a:rPr lang="en-US" dirty="0" smtClean="0"/>
              <a:t>and.</a:t>
            </a:r>
            <a:r>
              <a:rPr lang="en-US" b="1" i="1" dirty="0" smtClean="0"/>
              <a:t> </a:t>
            </a:r>
            <a:r>
              <a:rPr lang="en-US" b="1" i="1" dirty="0"/>
              <a:t>more focused on ensuring care coordination between providers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9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Engagement,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484"/>
            <a:ext cx="8229600" cy="465967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Woefully behind the times in terms of understanding and engaging consumers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600" b="1" i="1" dirty="0" smtClean="0">
                <a:solidFill>
                  <a:schemeClr val="accent1"/>
                </a:solidFill>
              </a:rPr>
              <a:t>Lack of trust of health plans; poor levels of customer service</a:t>
            </a:r>
            <a:endParaRPr lang="en-US" sz="2600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Need to develop smart </a:t>
            </a:r>
            <a:r>
              <a:rPr lang="en-US" dirty="0"/>
              <a:t>connections between individual </a:t>
            </a:r>
            <a:r>
              <a:rPr lang="en-US" dirty="0" smtClean="0"/>
              <a:t>social networks</a:t>
            </a:r>
          </a:p>
          <a:p>
            <a:pPr lvl="1"/>
            <a:r>
              <a:rPr lang="en-US" dirty="0" smtClean="0"/>
              <a:t>Production of multi-dimensional </a:t>
            </a:r>
            <a:r>
              <a:rPr lang="en-US" dirty="0"/>
              <a:t>affinity </a:t>
            </a:r>
            <a:r>
              <a:rPr lang="en-US" dirty="0" smtClean="0"/>
              <a:t>models</a:t>
            </a:r>
          </a:p>
          <a:p>
            <a:pPr lvl="2"/>
            <a:r>
              <a:rPr lang="en-US" dirty="0"/>
              <a:t>Using social </a:t>
            </a:r>
            <a:r>
              <a:rPr lang="en-US" dirty="0" smtClean="0"/>
              <a:t>media to learn more - engagement </a:t>
            </a:r>
            <a:r>
              <a:rPr lang="en-US" dirty="0"/>
              <a:t>programs across </a:t>
            </a:r>
            <a:r>
              <a:rPr lang="en-US" dirty="0" smtClean="0"/>
              <a:t>digital networks</a:t>
            </a:r>
          </a:p>
          <a:p>
            <a:pPr lvl="2"/>
            <a:endParaRPr lang="en-US" dirty="0"/>
          </a:p>
          <a:p>
            <a:pPr lvl="2"/>
            <a:r>
              <a:rPr lang="en-US" b="1" dirty="0" smtClean="0"/>
              <a:t>Mining User-Generated </a:t>
            </a:r>
            <a:r>
              <a:rPr lang="en-US" b="1" dirty="0"/>
              <a:t>C</a:t>
            </a:r>
            <a:r>
              <a:rPr lang="en-US" b="1" dirty="0" smtClean="0"/>
              <a:t>ontent (UCG) </a:t>
            </a:r>
            <a:r>
              <a:rPr lang="en-US" dirty="0" smtClean="0"/>
              <a:t>– peer created content - particularly relevant for millennials who consumer a LOT of media (UCG = 30% for this group)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UCG is more memorable &amp; valuable than sponsored media – builds trust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IDC   Visit us at IDC.com and follow us on Twitter: @IDC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3669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IDC corporate">
      <a:dk1>
        <a:sysClr val="windowText" lastClr="000000"/>
      </a:dk1>
      <a:lt1>
        <a:sysClr val="window" lastClr="FFFFFF"/>
      </a:lt1>
      <a:dk2>
        <a:srgbClr val="004B85"/>
      </a:dk2>
      <a:lt2>
        <a:srgbClr val="6CAEDF"/>
      </a:lt2>
      <a:accent1>
        <a:srgbClr val="004B85"/>
      </a:accent1>
      <a:accent2>
        <a:srgbClr val="6CAEDF"/>
      </a:accent2>
      <a:accent3>
        <a:srgbClr val="D8D8D8"/>
      </a:accent3>
      <a:accent4>
        <a:srgbClr val="FAAB53"/>
      </a:accent4>
      <a:accent5>
        <a:srgbClr val="A5A5A5"/>
      </a:accent5>
      <a:accent6>
        <a:srgbClr val="595959"/>
      </a:accent6>
      <a:hlink>
        <a:srgbClr val="005699"/>
      </a:hlink>
      <a:folHlink>
        <a:srgbClr val="1C9C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>
          <a:outerShdw blurRad="40000" dist="23000" dir="102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rtlCol="0">
        <a:spAutoFit/>
      </a:bodyPr>
      <a:lstStyle>
        <a:defPPr marL="274320" indent="-274320">
          <a:spcAft>
            <a:spcPts val="600"/>
          </a:spcAft>
          <a:buClr>
            <a:schemeClr val="tx2"/>
          </a:buCl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F586259D4FC4F83A77FAB2C7C1BD9" ma:contentTypeVersion="1" ma:contentTypeDescription="Create a new document." ma:contentTypeScope="" ma:versionID="2997d7a155326fe8b3b13d3667790b1b">
  <xsd:schema xmlns:xsd="http://www.w3.org/2001/XMLSchema" xmlns:xs="http://www.w3.org/2001/XMLSchema" xmlns:p="http://schemas.microsoft.com/office/2006/metadata/properties" xmlns:ns3="937ddf54-afb7-4e2a-adb2-e034b0fc3989" targetNamespace="http://schemas.microsoft.com/office/2006/metadata/properties" ma:root="true" ma:fieldsID="6af7b4feb1dcf6ee9879747fe7c180d4" ns3:_="">
    <xsd:import namespace="937ddf54-afb7-4e2a-adb2-e034b0fc3989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ddf54-afb7-4e2a-adb2-e034b0fc39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E7DB86-FE75-4D97-92C7-26087C9E5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028D19-DFA9-4371-BE66-BAB7822AE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7ddf54-afb7-4e2a-adb2-e034b0fc39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C3F795-D190-4B25-A863-DD445F184E5A}">
  <ds:schemaRefs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37ddf54-afb7-4e2a-adb2-e034b0fc398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1581</TotalTime>
  <Words>1174</Words>
  <Application>Microsoft Office PowerPoint</Application>
  <PresentationFormat>On-screen Show (4:3)</PresentationFormat>
  <Paragraphs>135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blank</vt:lpstr>
      <vt:lpstr>Payers in a Post-ACA Environment What Are They Looking To Buy and How?</vt:lpstr>
      <vt:lpstr>The ACA = Epic Payer Business Model Change</vt:lpstr>
      <vt:lpstr>How Payers Buy?</vt:lpstr>
      <vt:lpstr>Crafting a Payer IT Value Proposition</vt:lpstr>
      <vt:lpstr>What About the Company?</vt:lpstr>
      <vt:lpstr>What About the Product?</vt:lpstr>
      <vt:lpstr>Payer “Pain Points”</vt:lpstr>
      <vt:lpstr>“Payer Pain Points” (cont.)</vt:lpstr>
      <vt:lpstr>Consumer Engagement, Social Media</vt:lpstr>
      <vt:lpstr>Shift from Reacting to Cyberattacks to Predicting Them</vt:lpstr>
      <vt:lpstr>Topics, Companies Payers Are Asking Me About</vt:lpstr>
      <vt:lpstr>AHIP’s Innovation Lab</vt:lpstr>
      <vt:lpstr>Other Innovation Centers, Sources of Information</vt:lpstr>
      <vt:lpstr>Terms of Use Policy</vt:lpstr>
      <vt:lpstr>Questions? Contact me…</vt:lpstr>
    </vt:vector>
  </TitlesOfParts>
  <Company>IDC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Deanne Kasim</dc:creator>
  <cp:lastModifiedBy>Deanne Kasim</cp:lastModifiedBy>
  <cp:revision>19</cp:revision>
  <dcterms:created xsi:type="dcterms:W3CDTF">2015-04-20T21:02:43Z</dcterms:created>
  <dcterms:modified xsi:type="dcterms:W3CDTF">2015-04-24T20:04:33Z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0x01010044BF586259D4FC4F83A77FAB2C7C1BD9</vt:lpwstr>
  </property>
</Properties>
</file>